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8" r:id="rId3"/>
    <p:sldId id="269" r:id="rId4"/>
    <p:sldId id="281" r:id="rId5"/>
    <p:sldId id="283" r:id="rId6"/>
    <p:sldId id="284" r:id="rId7"/>
    <p:sldId id="285" r:id="rId8"/>
    <p:sldId id="286" r:id="rId9"/>
    <p:sldId id="298" r:id="rId10"/>
    <p:sldId id="287" r:id="rId11"/>
    <p:sldId id="296" r:id="rId12"/>
    <p:sldId id="297" r:id="rId13"/>
    <p:sldId id="292" r:id="rId14"/>
    <p:sldId id="293" r:id="rId15"/>
    <p:sldId id="294" r:id="rId16"/>
    <p:sldId id="288" r:id="rId17"/>
    <p:sldId id="295" r:id="rId18"/>
    <p:sldId id="289" r:id="rId19"/>
    <p:sldId id="291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87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2E2B6-EBD8-4811-BA66-71B9DF4642A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1CE73CA-2095-4CE8-912E-9F1FE4764555}">
      <dgm:prSet phldrT="[Текст]" custT="1"/>
      <dgm:spPr/>
      <dgm:t>
        <a:bodyPr/>
        <a:lstStyle/>
        <a:p>
          <a:r>
            <a:rPr lang="az-Latn-AZ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Fiziki köhnəlmə </a:t>
          </a:r>
          <a:endParaRPr lang="ru-RU" sz="3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876D2-D1D0-4428-B2A6-37339F42A948}" type="parTrans" cxnId="{F1575C40-9A34-4075-B0C2-8C953264199C}">
      <dgm:prSet/>
      <dgm:spPr/>
      <dgm:t>
        <a:bodyPr/>
        <a:lstStyle/>
        <a:p>
          <a:endParaRPr lang="ru-RU"/>
        </a:p>
      </dgm:t>
    </dgm:pt>
    <dgm:pt modelId="{E8B71936-940A-4C99-A6F4-B90119CAA0D2}" type="sibTrans" cxnId="{F1575C40-9A34-4075-B0C2-8C953264199C}">
      <dgm:prSet/>
      <dgm:spPr/>
      <dgm:t>
        <a:bodyPr/>
        <a:lstStyle/>
        <a:p>
          <a:endParaRPr lang="ru-RU"/>
        </a:p>
      </dgm:t>
    </dgm:pt>
    <dgm:pt modelId="{51FA4C9E-D173-4D2A-98FB-63D6E12B949B}">
      <dgm:prSet phldrT="[Текст]" custT="1"/>
      <dgm:spPr/>
      <dgm:t>
        <a:bodyPr/>
        <a:lstStyle/>
        <a:p>
          <a:r>
            <a:rPr lang="az-Latn-AZ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Funksional </a:t>
          </a:r>
          <a:r>
            <a:rPr lang="az-Latn-AZ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köhnəlmə</a:t>
          </a:r>
          <a:endParaRPr lang="ru-RU" sz="3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24E0D-6383-4950-A242-E91B511A18D6}" type="parTrans" cxnId="{E73A36A3-018B-470F-8FDD-1707DD8A501B}">
      <dgm:prSet/>
      <dgm:spPr/>
      <dgm:t>
        <a:bodyPr/>
        <a:lstStyle/>
        <a:p>
          <a:endParaRPr lang="ru-RU"/>
        </a:p>
      </dgm:t>
    </dgm:pt>
    <dgm:pt modelId="{E201F5DA-91B7-4138-8F9D-5B065EFBEC96}" type="sibTrans" cxnId="{E73A36A3-018B-470F-8FDD-1707DD8A501B}">
      <dgm:prSet/>
      <dgm:spPr/>
      <dgm:t>
        <a:bodyPr/>
        <a:lstStyle/>
        <a:p>
          <a:endParaRPr lang="ru-RU"/>
        </a:p>
      </dgm:t>
    </dgm:pt>
    <dgm:pt modelId="{68B3CDD0-4561-4CA3-92C3-4FFFA8EB92EE}">
      <dgm:prSet phldrT="[Текст]" custT="1"/>
      <dgm:spPr/>
      <dgm:t>
        <a:bodyPr/>
        <a:lstStyle/>
        <a:p>
          <a:r>
            <a:rPr lang="az-Latn-AZ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İqtisadi (xarici) </a:t>
          </a:r>
          <a:r>
            <a:rPr lang="az-Latn-AZ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köhnəlmə</a:t>
          </a:r>
          <a:endParaRPr lang="ru-RU" sz="3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90FFD-9AB9-4B91-BD89-BE5FA2043B87}" type="parTrans" cxnId="{03C8D1BA-6A98-49FF-BB0A-BC07A605E5D2}">
      <dgm:prSet/>
      <dgm:spPr/>
      <dgm:t>
        <a:bodyPr/>
        <a:lstStyle/>
        <a:p>
          <a:endParaRPr lang="ru-RU"/>
        </a:p>
      </dgm:t>
    </dgm:pt>
    <dgm:pt modelId="{D401CB62-5881-41DC-AF40-022B1F666D6C}" type="sibTrans" cxnId="{03C8D1BA-6A98-49FF-BB0A-BC07A605E5D2}">
      <dgm:prSet/>
      <dgm:spPr/>
      <dgm:t>
        <a:bodyPr/>
        <a:lstStyle/>
        <a:p>
          <a:endParaRPr lang="ru-RU"/>
        </a:p>
      </dgm:t>
    </dgm:pt>
    <dgm:pt modelId="{681273FF-09F2-4E5A-9346-7F14BF9AEC5D}" type="pres">
      <dgm:prSet presAssocID="{A752E2B6-EBD8-4811-BA66-71B9DF4642AB}" presName="linearFlow" presStyleCnt="0">
        <dgm:presLayoutVars>
          <dgm:dir/>
          <dgm:resizeHandles val="exact"/>
        </dgm:presLayoutVars>
      </dgm:prSet>
      <dgm:spPr/>
    </dgm:pt>
    <dgm:pt modelId="{C57DA172-F20F-4328-9BB4-9220F25EDEFD}" type="pres">
      <dgm:prSet presAssocID="{D1CE73CA-2095-4CE8-912E-9F1FE4764555}" presName="composite" presStyleCnt="0"/>
      <dgm:spPr/>
    </dgm:pt>
    <dgm:pt modelId="{CEB86560-85BE-414B-8665-20F286EB7A88}" type="pres">
      <dgm:prSet presAssocID="{D1CE73CA-2095-4CE8-912E-9F1FE4764555}" presName="imgShp" presStyleLbl="fgImgPlace1" presStyleIdx="0" presStyleCnt="3"/>
      <dgm:spPr>
        <a:solidFill>
          <a:srgbClr val="FFC000"/>
        </a:solidFill>
      </dgm:spPr>
    </dgm:pt>
    <dgm:pt modelId="{8A9B143C-B0AE-4002-8FF1-37D318716B5A}" type="pres">
      <dgm:prSet presAssocID="{D1CE73CA-2095-4CE8-912E-9F1FE476455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D9A75-F83C-4267-AF6E-B5F2D7751CB9}" type="pres">
      <dgm:prSet presAssocID="{E8B71936-940A-4C99-A6F4-B90119CAA0D2}" presName="spacing" presStyleCnt="0"/>
      <dgm:spPr/>
    </dgm:pt>
    <dgm:pt modelId="{17CFBD7A-D7EE-403E-B6B5-04F4450D5439}" type="pres">
      <dgm:prSet presAssocID="{51FA4C9E-D173-4D2A-98FB-63D6E12B949B}" presName="composite" presStyleCnt="0"/>
      <dgm:spPr/>
    </dgm:pt>
    <dgm:pt modelId="{F6F325FD-92C7-4F82-BB99-A185D76F942A}" type="pres">
      <dgm:prSet presAssocID="{51FA4C9E-D173-4D2A-98FB-63D6E12B949B}" presName="imgShp" presStyleLbl="fgImgPlace1" presStyleIdx="1" presStyleCnt="3"/>
      <dgm:spPr>
        <a:solidFill>
          <a:schemeClr val="tx1"/>
        </a:solidFill>
      </dgm:spPr>
    </dgm:pt>
    <dgm:pt modelId="{DA28CCCA-AB95-4415-985D-14D4BF95516A}" type="pres">
      <dgm:prSet presAssocID="{51FA4C9E-D173-4D2A-98FB-63D6E12B949B}" presName="txShp" presStyleLbl="node1" presStyleIdx="1" presStyleCnt="3" custScaleX="113381" custLinFactNeighborX="-4993" custLinFactNeighborY="-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5A97B-09B9-47ED-9380-B4430DB7AF01}" type="pres">
      <dgm:prSet presAssocID="{E201F5DA-91B7-4138-8F9D-5B065EFBEC96}" presName="spacing" presStyleCnt="0"/>
      <dgm:spPr/>
    </dgm:pt>
    <dgm:pt modelId="{E136F2C3-041F-4203-BCF1-334DC1B0116E}" type="pres">
      <dgm:prSet presAssocID="{68B3CDD0-4561-4CA3-92C3-4FFFA8EB92EE}" presName="composite" presStyleCnt="0"/>
      <dgm:spPr/>
    </dgm:pt>
    <dgm:pt modelId="{3EBFB638-217C-4C35-B44B-BFAD58EED1EF}" type="pres">
      <dgm:prSet presAssocID="{68B3CDD0-4561-4CA3-92C3-4FFFA8EB92EE}" presName="imgShp" presStyleLbl="fgImgPlace1" presStyleIdx="2" presStyleCnt="3"/>
      <dgm:spPr>
        <a:solidFill>
          <a:srgbClr val="FFFF00"/>
        </a:solidFill>
      </dgm:spPr>
    </dgm:pt>
    <dgm:pt modelId="{362D939B-70E4-4C9B-96C5-9FDF57393A11}" type="pres">
      <dgm:prSet presAssocID="{68B3CDD0-4561-4CA3-92C3-4FFFA8EB92E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98A3F-FF66-4CFF-90FF-AE2D427F4613}" type="presOf" srcId="{D1CE73CA-2095-4CE8-912E-9F1FE4764555}" destId="{8A9B143C-B0AE-4002-8FF1-37D318716B5A}" srcOrd="0" destOrd="0" presId="urn:microsoft.com/office/officeart/2005/8/layout/vList3"/>
    <dgm:cxn modelId="{3A84EDD5-6E1F-46A6-9CB7-1AC3C4D5F65A}" type="presOf" srcId="{A752E2B6-EBD8-4811-BA66-71B9DF4642AB}" destId="{681273FF-09F2-4E5A-9346-7F14BF9AEC5D}" srcOrd="0" destOrd="0" presId="urn:microsoft.com/office/officeart/2005/8/layout/vList3"/>
    <dgm:cxn modelId="{147F8AC9-EC34-4233-B899-EFDC92B19CD3}" type="presOf" srcId="{68B3CDD0-4561-4CA3-92C3-4FFFA8EB92EE}" destId="{362D939B-70E4-4C9B-96C5-9FDF57393A11}" srcOrd="0" destOrd="0" presId="urn:microsoft.com/office/officeart/2005/8/layout/vList3"/>
    <dgm:cxn modelId="{F1575C40-9A34-4075-B0C2-8C953264199C}" srcId="{A752E2B6-EBD8-4811-BA66-71B9DF4642AB}" destId="{D1CE73CA-2095-4CE8-912E-9F1FE4764555}" srcOrd="0" destOrd="0" parTransId="{C3D876D2-D1D0-4428-B2A6-37339F42A948}" sibTransId="{E8B71936-940A-4C99-A6F4-B90119CAA0D2}"/>
    <dgm:cxn modelId="{E73A36A3-018B-470F-8FDD-1707DD8A501B}" srcId="{A752E2B6-EBD8-4811-BA66-71B9DF4642AB}" destId="{51FA4C9E-D173-4D2A-98FB-63D6E12B949B}" srcOrd="1" destOrd="0" parTransId="{70324E0D-6383-4950-A242-E91B511A18D6}" sibTransId="{E201F5DA-91B7-4138-8F9D-5B065EFBEC96}"/>
    <dgm:cxn modelId="{64E19F24-64C9-4D6C-9D73-2BCC5CD7027C}" type="presOf" srcId="{51FA4C9E-D173-4D2A-98FB-63D6E12B949B}" destId="{DA28CCCA-AB95-4415-985D-14D4BF95516A}" srcOrd="0" destOrd="0" presId="urn:microsoft.com/office/officeart/2005/8/layout/vList3"/>
    <dgm:cxn modelId="{03C8D1BA-6A98-49FF-BB0A-BC07A605E5D2}" srcId="{A752E2B6-EBD8-4811-BA66-71B9DF4642AB}" destId="{68B3CDD0-4561-4CA3-92C3-4FFFA8EB92EE}" srcOrd="2" destOrd="0" parTransId="{CB290FFD-9AB9-4B91-BD89-BE5FA2043B87}" sibTransId="{D401CB62-5881-41DC-AF40-022B1F666D6C}"/>
    <dgm:cxn modelId="{56381024-C15C-4909-B07C-827201B7BDE1}" type="presParOf" srcId="{681273FF-09F2-4E5A-9346-7F14BF9AEC5D}" destId="{C57DA172-F20F-4328-9BB4-9220F25EDEFD}" srcOrd="0" destOrd="0" presId="urn:microsoft.com/office/officeart/2005/8/layout/vList3"/>
    <dgm:cxn modelId="{9A890045-5B0A-47A8-8D38-065DD1120554}" type="presParOf" srcId="{C57DA172-F20F-4328-9BB4-9220F25EDEFD}" destId="{CEB86560-85BE-414B-8665-20F286EB7A88}" srcOrd="0" destOrd="0" presId="urn:microsoft.com/office/officeart/2005/8/layout/vList3"/>
    <dgm:cxn modelId="{7410BCA6-D3AC-4065-BEDD-A17F95DC585E}" type="presParOf" srcId="{C57DA172-F20F-4328-9BB4-9220F25EDEFD}" destId="{8A9B143C-B0AE-4002-8FF1-37D318716B5A}" srcOrd="1" destOrd="0" presId="urn:microsoft.com/office/officeart/2005/8/layout/vList3"/>
    <dgm:cxn modelId="{06C1E80B-E1CA-48F3-B23A-C1BCDE4C2124}" type="presParOf" srcId="{681273FF-09F2-4E5A-9346-7F14BF9AEC5D}" destId="{80FD9A75-F83C-4267-AF6E-B5F2D7751CB9}" srcOrd="1" destOrd="0" presId="urn:microsoft.com/office/officeart/2005/8/layout/vList3"/>
    <dgm:cxn modelId="{51BA2BEA-3C20-442D-9184-7FEC94A5A405}" type="presParOf" srcId="{681273FF-09F2-4E5A-9346-7F14BF9AEC5D}" destId="{17CFBD7A-D7EE-403E-B6B5-04F4450D5439}" srcOrd="2" destOrd="0" presId="urn:microsoft.com/office/officeart/2005/8/layout/vList3"/>
    <dgm:cxn modelId="{B2858D53-01A7-47B9-B525-0EA6A3A3E25C}" type="presParOf" srcId="{17CFBD7A-D7EE-403E-B6B5-04F4450D5439}" destId="{F6F325FD-92C7-4F82-BB99-A185D76F942A}" srcOrd="0" destOrd="0" presId="urn:microsoft.com/office/officeart/2005/8/layout/vList3"/>
    <dgm:cxn modelId="{A7F00089-630F-4047-957C-8F2EF87902B3}" type="presParOf" srcId="{17CFBD7A-D7EE-403E-B6B5-04F4450D5439}" destId="{DA28CCCA-AB95-4415-985D-14D4BF95516A}" srcOrd="1" destOrd="0" presId="urn:microsoft.com/office/officeart/2005/8/layout/vList3"/>
    <dgm:cxn modelId="{9809A60C-CD72-47DF-999F-E09B200D9BAE}" type="presParOf" srcId="{681273FF-09F2-4E5A-9346-7F14BF9AEC5D}" destId="{D7F5A97B-09B9-47ED-9380-B4430DB7AF01}" srcOrd="3" destOrd="0" presId="urn:microsoft.com/office/officeart/2005/8/layout/vList3"/>
    <dgm:cxn modelId="{CDBAB629-B2E0-4F5D-9106-8EF14E131A60}" type="presParOf" srcId="{681273FF-09F2-4E5A-9346-7F14BF9AEC5D}" destId="{E136F2C3-041F-4203-BCF1-334DC1B0116E}" srcOrd="4" destOrd="0" presId="urn:microsoft.com/office/officeart/2005/8/layout/vList3"/>
    <dgm:cxn modelId="{5AA81B87-1FFA-4047-A918-CD575E42BB2E}" type="presParOf" srcId="{E136F2C3-041F-4203-BCF1-334DC1B0116E}" destId="{3EBFB638-217C-4C35-B44B-BFAD58EED1EF}" srcOrd="0" destOrd="0" presId="urn:microsoft.com/office/officeart/2005/8/layout/vList3"/>
    <dgm:cxn modelId="{1A5ED7BA-2B9C-4350-AADE-1BBD1F12D1C6}" type="presParOf" srcId="{E136F2C3-041F-4203-BCF1-334DC1B0116E}" destId="{362D939B-70E4-4C9B-96C5-9FDF57393A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B143C-B0AE-4002-8FF1-37D318716B5A}">
      <dsp:nvSpPr>
        <dsp:cNvPr id="0" name=""/>
        <dsp:cNvSpPr/>
      </dsp:nvSpPr>
      <dsp:spPr>
        <a:xfrm rot="10800000">
          <a:off x="1881132" y="2606"/>
          <a:ext cx="6232779" cy="12448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6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3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Fiziki köhnəlmə </a:t>
          </a:r>
          <a:endParaRPr lang="ru-RU" sz="36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92354" y="2606"/>
        <a:ext cx="5921557" cy="1244889"/>
      </dsp:txXfrm>
    </dsp:sp>
    <dsp:sp modelId="{CEB86560-85BE-414B-8665-20F286EB7A88}">
      <dsp:nvSpPr>
        <dsp:cNvPr id="0" name=""/>
        <dsp:cNvSpPr/>
      </dsp:nvSpPr>
      <dsp:spPr>
        <a:xfrm>
          <a:off x="1258688" y="2606"/>
          <a:ext cx="1244889" cy="124488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8CCCA-AB95-4415-985D-14D4BF95516A}">
      <dsp:nvSpPr>
        <dsp:cNvPr id="0" name=""/>
        <dsp:cNvSpPr/>
      </dsp:nvSpPr>
      <dsp:spPr>
        <a:xfrm rot="10800000">
          <a:off x="944424" y="1607228"/>
          <a:ext cx="7066787" cy="12448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6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3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Funksional </a:t>
          </a:r>
          <a:r>
            <a:rPr lang="az-Latn-AZ" sz="32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köhnəlmə</a:t>
          </a:r>
          <a:endParaRPr lang="ru-RU" sz="32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55646" y="1607228"/>
        <a:ext cx="6755565" cy="1244889"/>
      </dsp:txXfrm>
    </dsp:sp>
    <dsp:sp modelId="{F6F325FD-92C7-4F82-BB99-A185D76F942A}">
      <dsp:nvSpPr>
        <dsp:cNvPr id="0" name=""/>
        <dsp:cNvSpPr/>
      </dsp:nvSpPr>
      <dsp:spPr>
        <a:xfrm>
          <a:off x="1050185" y="1619105"/>
          <a:ext cx="1244889" cy="12448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D939B-70E4-4C9B-96C5-9FDF57393A11}">
      <dsp:nvSpPr>
        <dsp:cNvPr id="0" name=""/>
        <dsp:cNvSpPr/>
      </dsp:nvSpPr>
      <dsp:spPr>
        <a:xfrm rot="10800000">
          <a:off x="1881132" y="3235603"/>
          <a:ext cx="6232779" cy="12448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6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3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İqtisadi (xarici) </a:t>
          </a:r>
          <a:r>
            <a:rPr lang="az-Latn-AZ" sz="3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köhnəlmə</a:t>
          </a:r>
          <a:endParaRPr lang="ru-RU" sz="36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92354" y="3235603"/>
        <a:ext cx="5921557" cy="1244889"/>
      </dsp:txXfrm>
    </dsp:sp>
    <dsp:sp modelId="{3EBFB638-217C-4C35-B44B-BFAD58EED1EF}">
      <dsp:nvSpPr>
        <dsp:cNvPr id="0" name=""/>
        <dsp:cNvSpPr/>
      </dsp:nvSpPr>
      <dsp:spPr>
        <a:xfrm>
          <a:off x="1258688" y="3235603"/>
          <a:ext cx="1244889" cy="124488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ru-RU" smtClean="0"/>
              <a:pPr/>
              <a:t>13.10.2024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ru-RU" smtClean="0"/>
              <a:pPr/>
              <a:t>13.10.2024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599" y="755780"/>
            <a:ext cx="9971315" cy="3329332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  <a:spcBef>
                <a:spcPts val="0"/>
              </a:spcBef>
            </a:pPr>
            <a:r>
              <a:rPr lang="az-Latn-AZ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Daşınmaz əmlak obyektlərinin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məcmu </a:t>
            </a:r>
            <a:r>
              <a:rPr lang="az-Latn-AZ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köhnəlməsinin </a:t>
            </a:r>
            <a:r>
              <a:rPr lang="az-Latn-AZ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qiymətləndirilməsİ</a:t>
            </a:r>
            <a:endParaRPr lang="ru-RU" sz="4400" b="1" i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988180"/>
            <a:ext cx="6858000" cy="109728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800" b="0" i="0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z-Latn-A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 metodu</a:t>
            </a:r>
            <a:br>
              <a:rPr lang="az-Latn-A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az-Latn-AZ" b="1" dirty="0"/>
              <a:t> </a:t>
            </a:r>
            <a:r>
              <a:rPr lang="az-Latn-AZ" b="1" dirty="0" smtClean="0"/>
              <a:t>   -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konstruksiya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hissələrinin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zədələrini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qaldırılması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zəruri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təmir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işlərinin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dəyə­ri­nin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onların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təkrar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istehsal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bərpa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dəyərinə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nisbəti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hesablanması</a:t>
            </a:r>
            <a:r>
              <a:rPr lang="az-Latn-A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nı nəzərdə tutur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z-Latn-A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z-Latn-A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konstruksiya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hissələrinin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köhnəlməsini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ifadəsində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hesab­la­mağa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verir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66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12516"/>
              </p:ext>
            </p:extLst>
          </p:nvPr>
        </p:nvGraphicFramePr>
        <p:xfrm>
          <a:off x="1296538" y="1214651"/>
          <a:ext cx="9321421" cy="45050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4274">
                  <a:extLst>
                    <a:ext uri="{9D8B030D-6E8A-4147-A177-3AD203B41FA5}">
                      <a16:colId xmlns:a16="http://schemas.microsoft.com/office/drawing/2014/main" val="3941609544"/>
                    </a:ext>
                  </a:extLst>
                </a:gridCol>
                <a:gridCol w="1867510">
                  <a:extLst>
                    <a:ext uri="{9D8B030D-6E8A-4147-A177-3AD203B41FA5}">
                      <a16:colId xmlns:a16="http://schemas.microsoft.com/office/drawing/2014/main" val="759490325"/>
                    </a:ext>
                  </a:extLst>
                </a:gridCol>
                <a:gridCol w="3478611">
                  <a:extLst>
                    <a:ext uri="{9D8B030D-6E8A-4147-A177-3AD203B41FA5}">
                      <a16:colId xmlns:a16="http://schemas.microsoft.com/office/drawing/2014/main" val="1174956862"/>
                    </a:ext>
                  </a:extLst>
                </a:gridCol>
                <a:gridCol w="1337927">
                  <a:extLst>
                    <a:ext uri="{9D8B030D-6E8A-4147-A177-3AD203B41FA5}">
                      <a16:colId xmlns:a16="http://schemas.microsoft.com/office/drawing/2014/main" val="3037532206"/>
                    </a:ext>
                  </a:extLst>
                </a:gridCol>
                <a:gridCol w="1873099">
                  <a:extLst>
                    <a:ext uri="{9D8B030D-6E8A-4147-A177-3AD203B41FA5}">
                      <a16:colId xmlns:a16="http://schemas.microsoft.com/office/drawing/2014/main" val="855669410"/>
                    </a:ext>
                  </a:extLst>
                </a:gridCol>
              </a:tblGrid>
              <a:tr h="1050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№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Konstruksiya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hissələrinin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 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  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adı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Konstruksiya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his­sə­lə­ri­nin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təkrar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istehsal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bərpa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)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dəyərinin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binanın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dəyərində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xüsusi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çəkisi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Köh­nəlmə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faizi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Xüsusi çəki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köhnəlmə faizi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981248"/>
                  </a:ext>
                </a:extLst>
              </a:tr>
              <a:tr h="431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Özül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03283"/>
                  </a:ext>
                </a:extLst>
              </a:tr>
              <a:tr h="8635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Xarici və daxili divarlar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925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69577"/>
                  </a:ext>
                </a:extLst>
              </a:tr>
              <a:tr h="431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Aşırmalar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47412"/>
                  </a:ext>
                </a:extLst>
              </a:tr>
              <a:tr h="431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Dam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9 %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9432"/>
                  </a:ext>
                </a:extLst>
              </a:tr>
              <a:tr h="431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Sair hissələr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5543"/>
                  </a:ext>
                </a:extLst>
              </a:tr>
              <a:tr h="431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Cəmi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1549"/>
                  </a:ext>
                </a:extLst>
              </a:tr>
              <a:tr h="43176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                  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Binanın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fiziki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köhnəlməsi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=  22,8%  (2280 : 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331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4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az-Latn-AZ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FİZİKİ KÖHNƏLMƏNİN NÖVLƏRİ</a:t>
            </a:r>
            <a:r>
              <a:rPr lang="az-Latn-A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ARADAN QALDIRILAN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qaydalarının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pozulması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nəticəsində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yaranır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bəzən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 «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təxirə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salınmış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təmir</a:t>
            </a:r>
            <a:r>
              <a:rPr lang="az-Latn-A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adlandırılır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z-Latn-A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dəyəri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vəziyyətinə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qaytarılması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təmir-tikinti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işlərinin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dəyəri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3200" y="1679448"/>
            <a:ext cx="4800600" cy="830487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az-Latn-A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 QALDIRILMAYAN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3200" y="2509935"/>
            <a:ext cx="4800600" cy="3967065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konst­ruksiyalarının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materiallarının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qaldırılması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qeyri-mümkün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yaxud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iqtisadi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baxı</a:t>
            </a:r>
            <a:r>
              <a:rPr lang="az-Latn-AZ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əlverişsiz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dağılmasıdır</a:t>
            </a:r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z-Latn-AZ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qaldırılması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mümkün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köhnəl­mənin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hesablanmasının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nəzəri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əsası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konstruksiyaları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materiallarının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istehlak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xassələrinin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müddə­tin­də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xətti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azalmasıdır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Yəni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konstruksiyalar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xidmət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müddətində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istehlak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xassələrini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tamamilə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itirməlidirlər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z-Latn-AZ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Qısa müddət xidmət edən hissələrin aradan qaldırılmayan fiziki köhnəlməsinin qiymətləndirilməsi </a:t>
            </a:r>
            <a:endParaRPr lang="ru-RU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0"/>
            <a:ext cx="9372600" cy="4794121"/>
          </a:xfrm>
          <a:solidFill>
            <a:srgbClr val="66FF66"/>
          </a:solidFill>
          <a:ln w="28575">
            <a:solidFill>
              <a:srgbClr val="66FF66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az-Latn-AZ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hesablama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bazası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hissənin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bərpa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əvəzolunma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qal­dırılan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məbləği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fərq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hesablanır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qaldırılmayan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dərəcəsi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faktiki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müddətinə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nisbəti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hesablanır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dərəcəsi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hesablanma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bazasına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edilməklə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qaldırılmayan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köhnəl­mə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müəyyənləşdirilir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4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66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xidmət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qaldırılmayan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köhnəlməsi</a:t>
            </a:r>
            <a:r>
              <a:rPr lang="az-Latn-A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 qiymətləndirilməsi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blipFill>
            <a:blip r:embed="rId2"/>
            <a:tile tx="0" ty="0" sx="100000" sy="100000" flip="none" algn="tl"/>
          </a:blipFill>
          <a:ln w="38100">
            <a:solidFill>
              <a:srgbClr val="FFFF00"/>
            </a:solidFill>
          </a:ln>
        </p:spPr>
        <p:txBody>
          <a:bodyPr/>
          <a:lstStyle/>
          <a:p>
            <a:pPr algn="just"/>
            <a:r>
              <a:rPr lang="en-US" dirty="0" smtClean="0"/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hesablanma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bazası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bərpa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yaxud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əvəzolunma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köhnəlməsinin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məbləği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qısa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xidmət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bərpa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arasındakı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fərq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hesablanır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qaldırılmayan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dərəcəsi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qurğunun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faktiki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müddətinə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nisbəti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hesablanır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dərəcəsi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hesablanma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baza­sına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edilməklə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qaldırılmayan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müəyyənləşdirilir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66"/>
          </a:solidFill>
        </p:spPr>
        <p:txBody>
          <a:bodyPr>
            <a:normAutofit/>
          </a:bodyPr>
          <a:lstStyle/>
          <a:p>
            <a:pPr algn="ctr"/>
            <a:r>
              <a:rPr lang="az-Latn-AZ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Funksional köhnəlmə </a:t>
            </a:r>
            <a:br>
              <a:rPr lang="az-Latn-AZ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tikililərin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avadanlığın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parametrlərinin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müasir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bazar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standar­tlarının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alıcının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investorun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tələblərinə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uyğunsuzluğu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nəticəsində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meydana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çıxır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z-Latn-AZ" sz="2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Funksional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əlamətləri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inşa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olunduğu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layihənin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tərtibatının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vasitələrlə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təchizatının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müasir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tələblərə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cavab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verməməsi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funksional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çevikliyinin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itirilməsi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istehlakçıların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tələblərinin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zövqlərinin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dəyişməsidir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z-Latn-AZ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Funksional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meyarı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qiymətləndirilən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ərazidə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yerləşən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digər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analoji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obyektlərlə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müqayisədə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potensial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gəlirliyinin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azalması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qəbul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olunur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az-Latn-AZ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Funksional  KÖHNƏLMƏNİN NÖVLƏRİ</a:t>
            </a:r>
            <a:r>
              <a:rPr lang="az-Latn-A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ARADAN QALDIRILAN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az-Latn-AZ" b="1" dirty="0" smtClean="0">
                <a:solidFill>
                  <a:schemeClr val="tx2"/>
                </a:solidFill>
              </a:rPr>
              <a:t> </a:t>
            </a:r>
            <a:r>
              <a:rPr lang="az-Latn-AZ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layihə­si­nin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inşa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olundugu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materialların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dizaynının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müasir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tələblərə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cavab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verməməsi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nəticəsində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tikilinin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dəyərinin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azalmasıdır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z-Latn-AZ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qaldırılan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funksional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səbəbləri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aşağıdakılardır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əlavə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olunmasını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tələb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qüsurlar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dəyişdirilməsini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yaxud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modernləşdiril­məsini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tələb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qüsurlar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həddən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artıq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yaxşılaşdırılma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qüsurlar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3200" y="1679448"/>
            <a:ext cx="4800600" cy="830487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az-Latn-A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 QALDIRILMAYAN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3200" y="2509935"/>
            <a:ext cx="4800600" cy="3967065"/>
          </a:xfr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az-Latn-A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həcm-planlaşdırma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göstərici­lə­rinin</a:t>
            </a:r>
            <a:r>
              <a:rPr lang="az-Latn-A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müasir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tikinti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uyğun­suz­luğu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yəni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əlavə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olunmasının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zəruriliyi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yaxud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həddən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artıq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yaxşılaşdırmaların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mövcudluğu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nəticə­sində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yaranır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z-Latn-A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az-Latn-A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qaldırılmayan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funksional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qüsurlara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aşağıdakılar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daxildir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tikintinin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smetasına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daxil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edilməmiş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lakin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zəruri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hissələrlə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əlaqədar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qüsurlar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tikintinin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smetasına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daxil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edilmiş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lakin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lazımsız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mövcudluğu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əlaqədar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qüsurlar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z-Latn-A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İqtisadi köhnəlmə</a:t>
            </a:r>
            <a:br>
              <a:rPr lang="az-Latn-A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endParaRPr lang="az-Latn-AZ" b="1" dirty="0"/>
          </a:p>
          <a:p>
            <a:pPr marL="0" indent="0" algn="just">
              <a:buNone/>
            </a:pPr>
            <a:r>
              <a:rPr lang="az-Latn-AZ" dirty="0" smtClean="0"/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xarici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mühitin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yəni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bazar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şəraitinin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qanunvericilik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bazasının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ərazi­nin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ekoloji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vəziyyətinin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dəyişməsi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əmlakın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öhdəliklərlə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yük­lən­məsi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səbəblərindən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dəyərinin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azalması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nəticəsində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yaranır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az-Latn-A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Daşınmaz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əmlakın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iqtisadi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köhnəlməsinin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qaldırılması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mümkün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bəzi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hallarada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doğuran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səbəblərin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dəyişməsi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nəticəsində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özü-özünə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yoxa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çıxa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bilər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az-Latn-AZ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İQTİSADİ KÖHNƏLMƏNİN QİYMƏTLƏNDİRİLMƏSİ METODLARI</a:t>
            </a:r>
            <a:br>
              <a:rPr lang="az-Latn-AZ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66FF66"/>
            </a:solidFill>
          </a:ln>
        </p:spPr>
        <p:txBody>
          <a:bodyPr>
            <a:noAutofit/>
          </a:bodyPr>
          <a:lstStyle/>
          <a:p>
            <a:pPr algn="just"/>
            <a:r>
              <a:rPr lang="az-Latn-A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haqqında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itkilərin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ka­pi­tal­laşdırılması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hesablama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qaydası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qal­dırılmayan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funksional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hesablan­ma­sının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eynidir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z-Latn-A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Satışların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müqayisəsi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qiymətləndirmə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tarixinə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yaxın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dövrdə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satılmış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anoloji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obyektlərin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qiymətləri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barədə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məlumatların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təhlilinə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əsaslanır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zaman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qiymətləndirilən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anoloji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bir-birindən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iqtisadi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köhnəlmənin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aşkar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olunmuş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səbəbləri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fərqləndiyi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ehtimal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olunur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İqtisadi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ömür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iqtisadi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köh­nəlməni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səbəblər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üzündən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sürüşmə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zonasında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yerləşməsi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kəmərlərin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çəkilməsi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s.)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yaxın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dövrdə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sökülməsi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olaraq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ömrünün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kəskin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azalması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əsasında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hesablamağa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				 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87878"/>
            <a:ext cx="9372599" cy="1295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z-Latn-AZ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Məcmu və iqtiasdi köhnəlməNİN ƏLAQƏLİ QİYMƏTLƏNDİRİLMƏSİ</a:t>
            </a:r>
            <a:br>
              <a:rPr lang="az-Latn-AZ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783279"/>
            <a:ext cx="9372600" cy="4687242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endParaRPr lang="az-Latn-A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İqtisadi</a:t>
            </a:r>
            <a:r>
              <a:rPr 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amilinin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təsiri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nəzərə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alınmadan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məcmu </a:t>
            </a:r>
            <a:r>
              <a:rPr 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faizi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z-Latn-AZ" sz="5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az-Latn-AZ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az-Latn-AZ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[SY: (SY+IÖQ)] x 100 </a:t>
            </a:r>
            <a:endParaRPr lang="az-Latn-AZ" sz="51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az-Latn-AZ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5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qtisadi</a:t>
            </a:r>
            <a:r>
              <a:rPr 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amilinin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təsirini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nəzərə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almaqla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faizi</a:t>
            </a:r>
            <a:endParaRPr lang="ru-RU" sz="5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az-Latn-AZ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[(10 : </a:t>
            </a:r>
            <a:r>
              <a:rPr lang="az-Latn-AZ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K1)</a:t>
            </a:r>
            <a:r>
              <a:rPr 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100 </a:t>
            </a:r>
            <a:endParaRPr lang="az-Latn-AZ" sz="51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az-Latn-AZ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az-Latn-AZ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üsturları ilə hesablanır</a:t>
            </a:r>
            <a:endParaRPr lang="ru-RU" sz="5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9" y="4952011"/>
            <a:ext cx="5380510" cy="15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az-Latn-AZ" sz="4400" b="1" i="1" baseline="0" dirty="0">
                <a:solidFill>
                  <a:srgbClr val="1BDCFF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az-Latn-AZ" sz="4400" b="1" i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ru-RU" sz="4400" b="1" i="1" baseline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1900" y="1270661"/>
            <a:ext cx="8851900" cy="5587340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endParaRPr lang="az-Latn-A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3200" b="1" i="1" dirty="0" smtClean="0">
                <a:latin typeface="Times New Roman" pitchFamily="18" charset="0"/>
                <a:cs typeface="Times New Roman" pitchFamily="18" charset="0"/>
              </a:rPr>
              <a:t>Köhnəlmənin </a:t>
            </a: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ahiyyəti </a:t>
            </a:r>
            <a:r>
              <a:rPr lang="az-Latn-A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və </a:t>
            </a:r>
            <a:r>
              <a:rPr lang="az-Latn-A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növləri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az-Latn-A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Daşınmaz əmlak obyektinin fiziki köhnəlməsi və onun qiymətləndirilməsi          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az-Latn-A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Daşınmaz əmlak obyektinin </a:t>
            </a:r>
            <a:r>
              <a:rPr lang="az-Latn-A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finksional  </a:t>
            </a:r>
            <a:r>
              <a:rPr lang="az-Latn-A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köhnəlməsi və onun qiymətləndirilməsi          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az-Latn-A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Daşınmaz </a:t>
            </a:r>
            <a:r>
              <a:rPr lang="az-Latn-A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əmlak obyektinin </a:t>
            </a:r>
            <a:r>
              <a:rPr lang="az-Latn-A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xaroco(iqtisadi) </a:t>
            </a:r>
            <a:r>
              <a:rPr lang="az-Latn-A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köhnəlməsi və onun qiymətləndirilməsi          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endParaRPr lang="ru-RU" sz="2400" b="0" i="0" dirty="0">
              <a:solidFill>
                <a:srgbClr val="40404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Documents and Settings\Admin\Рабочий стол\SLAYD ÜÇÜN ŞƏKİLLƏR\why_investment_banking-300x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17701"/>
            <a:ext cx="2444750" cy="494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8100" y="534390"/>
            <a:ext cx="4864100" cy="5927370"/>
          </a:xfrm>
          <a:solidFill>
            <a:srgbClr val="66FF66"/>
          </a:solidFill>
        </p:spPr>
        <p:txBody>
          <a:bodyPr>
            <a:normAutofit/>
          </a:bodyPr>
          <a:lstStyle/>
          <a:p>
            <a:pPr hangingPunct="0"/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Köhnəlmə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əmlakın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faydalığının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azalması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investor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cazibədarlığının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itirilməsi</a:t>
            </a:r>
            <a:r>
              <a:rPr lang="az-Latn-A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və digər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amillərin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təsiri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nəticəsində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dəyərinin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aşağı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düşməsidir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az-Latn-AZ" sz="2000" b="1" dirty="0">
                <a:latin typeface="Times New Roman" pitchFamily="18" charset="0"/>
                <a:cs typeface="Times New Roman" pitchFamily="18" charset="0"/>
              </a:rPr>
              <a:t>Məcmu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köhnəlmə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fiziki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funksional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iqtisadi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köhnəlmə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yaxud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bunların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birgə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təsiri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nəticəsində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tikililərin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təkrar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istehsal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bərpa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əvəzolunma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dəyərinin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azalmasıdır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7" y="2108200"/>
            <a:ext cx="5150643" cy="3433762"/>
          </a:xfrm>
          <a:prstGeom prst="rect">
            <a:avLst/>
          </a:prstGeom>
          <a:solidFill>
            <a:srgbClr val="00B0F0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533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z-Latn-A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Daşınmaz əmlakın köhnəlməsinin növləri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643505"/>
              </p:ext>
            </p:extLst>
          </p:nvPr>
        </p:nvGraphicFramePr>
        <p:xfrm>
          <a:off x="1981200" y="1987550"/>
          <a:ext cx="9372600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z-Latn-AZ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 köhnəlmə </a:t>
            </a:r>
            <a:endParaRPr lang="ru-RU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az-Latn-AZ" dirty="0" smtClean="0"/>
              <a:t> - </a:t>
            </a:r>
            <a:r>
              <a:rPr lang="az-Latn-AZ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inşaat </a:t>
            </a:r>
            <a:r>
              <a:rPr lang="az-Latn-AZ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konstruksiyalarinin və materiallarının ilkin texniki-istismar xassələrinin müxtəlif amillərin </a:t>
            </a:r>
            <a:r>
              <a:rPr lang="az-Latn-AZ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(təbii-iqlim </a:t>
            </a:r>
            <a:r>
              <a:rPr lang="az-Latn-AZ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şəraitinin, fiziki və kimyəvi təsirin, istismar qaydalarının pozulması və </a:t>
            </a:r>
            <a:r>
              <a:rPr lang="az-Latn-AZ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s.) </a:t>
            </a:r>
            <a:r>
              <a:rPr lang="az-Latn-AZ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təsiri nəticəsində tədricən itirilməsi və dağılmasıdır. 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az-Latn-AZ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Daşınmaz əmlakın fiziki köhnəlməsinə təsir göstərən amillərə </a:t>
            </a:r>
            <a:r>
              <a:rPr lang="az-Latn-AZ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 yaşı, inşa olunduğu tikinti materıallarının və yerinə yetirilən işlərin keyfiyyəti, layihələndirmənin qüsurları, istismar şərtləri və şəraiti, profilaktik təmirlərin vaxtında aparılması</a:t>
            </a:r>
            <a:r>
              <a:rPr lang="az-Latn-AZ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aiddir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z-Latn-A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Binaların fiziki köhnəlməsinin hesablanılması metodları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yaşayış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binaları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z-Latn-AZ" sz="4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metodu</a:t>
            </a:r>
            <a:endParaRPr lang="az-Latn-AZ" sz="4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ömür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metodu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50" y="2553196"/>
            <a:ext cx="4014850" cy="39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az-Latn-AZ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 metod</a:t>
            </a:r>
            <a:br>
              <a:rPr lang="az-Latn-AZ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n-US" sz="28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təlimatlardan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sənədlərdən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olunmasına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əsaslanır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metodla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köhnəlməsini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aşağıdakı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düsturla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hesablamaq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az-Latn-AZ" sz="2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az-Latn-A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 ∑  K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:100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köhnəlməsi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  <a:endParaRPr lang="az-Latn-A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konstruksiya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hissənin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köhnəlməsi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  <a:endParaRPr lang="az-Latn-A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konstruksiya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</a:t>
            </a:r>
            <a:r>
              <a:rPr lang="az-Latn-A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bərpa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dəyərinin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bərpa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dəyərindəki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xüsusi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çəkisini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əks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əmsal</a:t>
            </a:r>
            <a:endParaRPr lang="az-Latn-A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konstruksiya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hissələrinin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sayıdır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50626"/>
            <a:ext cx="9372600" cy="9257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ömür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 bağlı anlayışlar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399"/>
            <a:ext cx="9372600" cy="4794121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ömür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konstruksiya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hissələrinin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vəziyyətinin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müəyyən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meyarlara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etibarlıq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uzunömürlük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cavab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verdiyi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dövr­də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müddətidir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ömrü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inşası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za­manı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müəyyənləşdirilir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sökülməsi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çatir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İqtisadi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ömür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istis­marindan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gəlir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əldə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olunduğu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dövrdür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dövrdə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təmirinə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yenidən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qurulmasına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modernləş­diril­mə­sinə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qoyulan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vəsaitlər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dəyərini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artırır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iqtisadi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ömür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ömür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müddətindən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qısadır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z-Latn-A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Həqiqi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xronoloji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inşasının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tamamlandığı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vaxtdan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keçən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müddətdir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Səmərəli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binanin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vəziyyəti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qiymətləndirilən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dəyərinə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göstərən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iqtisadi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amillər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nəzərə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alınmaqla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həqiqi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əsasında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hesablanır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İstismar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şəraitindən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asılı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olaraq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səmərəli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həqiqi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yaşından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yaxud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bərabər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bilər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97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z-Latn-AZ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Ömür müddəti metodu </a:t>
            </a:r>
            <a:br>
              <a:rPr lang="az-Latn-AZ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  <a:solidFill>
            <a:srgbClr val="66FF66"/>
          </a:solidFill>
          <a:ln w="28575"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az-Latn-A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az-Latn-A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 </a:t>
            </a:r>
            <a:r>
              <a:rPr lang="az-Latn-A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 köhnəlməsini ömür müddəti metodu ilə hesablamaq üçün aşağıdakı düsturdan istifadə etmək olar: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az-Latn-A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z-Latn-A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az-Latn-AZ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az-Latn-A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(SY : FÖ)  x 100 = [SY : (SY+FÖQ)] x 100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z-Latn-A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i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köhnəlmə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  <a:endParaRPr lang="az-Latn-AZ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binanın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yaxud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hissələrinin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vəziyyəti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əsasında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müəyyənləşdirilən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səmərəli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</a:t>
            </a:r>
            <a:endParaRPr lang="az-Latn-AZ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 -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binanin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ömrü</a:t>
            </a:r>
            <a:endParaRPr lang="az-Latn-AZ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FÖQ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ömrün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qaliq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müddətidir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1017</Words>
  <Application>Microsoft Office PowerPoint</Application>
  <PresentationFormat>Широкоэкранный</PresentationFormat>
  <Paragraphs>142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MS Mincho</vt:lpstr>
      <vt:lpstr>Times New Roman</vt:lpstr>
      <vt:lpstr>Wingdings</vt:lpstr>
      <vt:lpstr>Wireframe Building 16x9</vt:lpstr>
      <vt:lpstr>Daşınmaz əmlak obyektlərinin  məcmu köhnəlməsinin qiymətləndirilməsİ</vt:lpstr>
      <vt:lpstr>                            Plan</vt:lpstr>
      <vt:lpstr>Презентация PowerPoint</vt:lpstr>
      <vt:lpstr>Daşınmaz əmlakın köhnəlməsinin növləri</vt:lpstr>
      <vt:lpstr>Fiziki köhnəlmə </vt:lpstr>
      <vt:lpstr>Binaların fiziki köhnəlməsinin hesablanılması metodları</vt:lpstr>
      <vt:lpstr>Normativ metod </vt:lpstr>
      <vt:lpstr>ömür müddəti metodu ilə bağlı anlayışlar</vt:lpstr>
      <vt:lpstr>Ömür müddəti metodu  </vt:lpstr>
      <vt:lpstr>Dəyər metodu </vt:lpstr>
      <vt:lpstr>Презентация PowerPoint</vt:lpstr>
      <vt:lpstr>FİZİKİ KÖHNƏLMƏNİN NÖVLƏRİ </vt:lpstr>
      <vt:lpstr>Qısa müddət xidmət edən hissələrin aradan qaldırılmayan fiziki köhnəlməsinin qiymətləndirilməsi </vt:lpstr>
      <vt:lpstr>Uzun müddət xidmət edən hissələrin aradan qaldırılmayan köhnəlməsinin qiymətləndirilməsi </vt:lpstr>
      <vt:lpstr>Funksional köhnəlmə  </vt:lpstr>
      <vt:lpstr>Funksional  KÖHNƏLMƏNİN NÖVLƏRİ </vt:lpstr>
      <vt:lpstr>İqtisadi köhnəlmə </vt:lpstr>
      <vt:lpstr>İQTİSADİ KÖHNƏLMƏNİN QİYMƏTLƏNDİRİLMƏSİ METODLARI </vt:lpstr>
      <vt:lpstr>Məcmu və iqtiasdi köhnəlməNİN ƏLAQƏLİ QİYMƏTLƏNDİRİLMƏSİ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2016-11-22T19:36:40Z</dcterms:created>
  <dcterms:modified xsi:type="dcterms:W3CDTF">2024-10-13T03:20:05Z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